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73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75" r:id="rId13"/>
    <p:sldId id="268" r:id="rId14"/>
    <p:sldId id="270" r:id="rId15"/>
    <p:sldId id="276" r:id="rId16"/>
    <p:sldId id="272" r:id="rId17"/>
    <p:sldId id="269" r:id="rId18"/>
    <p:sldId id="265" r:id="rId19"/>
    <p:sldId id="277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20809-EE6B-4481-901B-4FCEF770703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4EF87-FE9A-4759-9CEA-DE0E07354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84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4EF87-FE9A-4759-9CEA-DE0E073540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95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4EF87-FE9A-4759-9CEA-DE0E073540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0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4EF87-FE9A-4759-9CEA-DE0E073540C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46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43000" y="683821"/>
            <a:ext cx="6553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67740" y="718825"/>
            <a:ext cx="65543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স্বাগতম</a:t>
            </a:r>
            <a:endParaRPr lang="en-US" sz="6600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09800"/>
            <a:ext cx="6554337" cy="3886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133600" y="685800"/>
            <a:ext cx="3962400" cy="990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209800"/>
            <a:ext cx="8610600" cy="4955203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8900000" scaled="0"/>
          </a:gradFill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8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i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শাহজাহান</a:t>
            </a:r>
            <a:r>
              <a:rPr lang="en-US" sz="48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i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endParaRPr lang="en-US" sz="4800" b="1" i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IN" sz="48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bn-BD" sz="48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 </a:t>
            </a:r>
            <a:r>
              <a:rPr lang="bn-BD" sz="48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 </a:t>
            </a:r>
            <a:r>
              <a:rPr lang="en-US" sz="48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২৮</a:t>
            </a:r>
          </a:p>
          <a:p>
            <a:r>
              <a:rPr lang="bn-BD" sz="48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(কম্পিউটার শিক্ষা)</a:t>
            </a:r>
            <a:endParaRPr lang="en-US" sz="4800" b="1" i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i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চাঁচইতারা-মাদলা যুক্ত উচ্চ  বিদ্যালয়</a:t>
            </a:r>
            <a:endParaRPr lang="en-US" sz="4800" b="1" i="1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শাজাহানপুর, বগুড়া</a:t>
            </a:r>
            <a:r>
              <a:rPr lang="en-US" sz="48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|</a:t>
            </a:r>
          </a:p>
          <a:p>
            <a:r>
              <a:rPr lang="bn-BD" sz="48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 ০১৭৩৪-৬২৩১৩৫</a:t>
            </a:r>
            <a:endParaRPr lang="en-US" sz="4800" b="1" i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b="1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4876800" cy="830997"/>
          </a:xfrm>
          <a:prstGeom prst="rect">
            <a:avLst/>
          </a:prstGeom>
          <a:gradFill>
            <a:gsLst>
              <a:gs pos="0">
                <a:srgbClr val="0000FF">
                  <a:alpha val="96078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en-US" sz="4800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cwiwPwZ</a:t>
            </a:r>
            <a:endParaRPr lang="en-US" sz="4800" dirty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828800"/>
            <a:ext cx="87630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bn-BD" sz="4800" b="1" i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নবম</a:t>
            </a:r>
          </a:p>
          <a:p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welq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t </a:t>
            </a:r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gva¨wgK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BD" sz="4400" b="1" i="1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endParaRPr lang="en-US" sz="4400" b="1" i="1" dirty="0" smtClean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t </a:t>
            </a:r>
            <a:r>
              <a:rPr lang="en-US" sz="48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wØZxq</a:t>
            </a:r>
            <a:r>
              <a:rPr lang="en-US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r>
              <a:rPr lang="bn-IN" sz="4800" b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bn-IN" sz="4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en-US" sz="4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সংগঠন</a:t>
            </a:r>
            <a:endParaRPr lang="en-US" sz="4800" b="1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we‡kl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t </a:t>
            </a:r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¯§„</a:t>
            </a:r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I ¯§„</a:t>
            </a:r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wZi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4800" b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†f`</a:t>
            </a:r>
          </a:p>
          <a:p>
            <a:r>
              <a:rPr lang="bn-BD" sz="4400" b="1" i="1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সময়: ৫০ মিনিট</a:t>
            </a:r>
            <a:endParaRPr lang="en-US" sz="4400" b="1" i="1" dirty="0" smtClean="0">
              <a:solidFill>
                <a:schemeClr val="tx2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ZvwiL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t 19/01/2014 Bs|</a:t>
            </a:r>
            <a:endParaRPr lang="en-US" sz="4800" b="1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1650" y="228600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D6009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ভিডিও </a:t>
            </a:r>
            <a:r>
              <a:rPr lang="bn-BD" sz="4800" b="1" dirty="0">
                <a:solidFill>
                  <a:srgbClr val="D6009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bn-BD" sz="4800" dirty="0" smtClean="0">
                <a:solidFill>
                  <a:srgbClr val="D6009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করঃ</a:t>
            </a:r>
            <a:endParaRPr lang="en-US" sz="4800" dirty="0">
              <a:solidFill>
                <a:srgbClr val="D6009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Strokes Brain Damag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1650" y="1143000"/>
            <a:ext cx="5848350" cy="438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5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1828800"/>
            <a:ext cx="5791200" cy="1117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    </a:t>
            </a:r>
            <a:r>
              <a:rPr lang="bn-BD" sz="4800" b="1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en-US" sz="4400" b="1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" y="3124200"/>
            <a:ext cx="8839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sz="4000" b="1" dirty="0" smtClean="0"/>
              <a:t>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¯§„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US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US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¯§„</a:t>
            </a:r>
            <a:r>
              <a:rPr lang="en-US" sz="4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wZi</a:t>
            </a:r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cÖKvi‡f</a:t>
            </a:r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sz="4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4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¯§„</a:t>
            </a:r>
            <a:r>
              <a:rPr lang="en-US" sz="4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US" sz="4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4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mnvqK</a:t>
            </a:r>
            <a:r>
              <a:rPr lang="en-US" sz="4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¯§„</a:t>
            </a:r>
            <a:r>
              <a:rPr lang="en-US" sz="4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US" sz="4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Avjv`vfv‡e</a:t>
            </a:r>
            <a:r>
              <a:rPr lang="en-US" sz="4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wPb‡Z</a:t>
            </a:r>
            <a:r>
              <a:rPr lang="en-US" sz="4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52600" y="381000"/>
            <a:ext cx="3581401" cy="1117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    </a:t>
            </a:r>
            <a:r>
              <a:rPr lang="bn-BD" sz="4800" b="1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4400" b="1" dirty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00200" y="381000"/>
            <a:ext cx="6172200" cy="1066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 smtClean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bn-BD" sz="4400" b="1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কর।</a:t>
            </a:r>
            <a:endParaRPr lang="en-US" sz="4400" b="1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8" name="Picture 7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334" y="3621676"/>
            <a:ext cx="2015066" cy="2060863"/>
          </a:xfrm>
          <a:prstGeom prst="rect">
            <a:avLst/>
          </a:prstGeom>
        </p:spPr>
      </p:pic>
      <p:pic>
        <p:nvPicPr>
          <p:cNvPr id="9" name="Picture 8" descr="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261772"/>
            <a:ext cx="1600200" cy="1266093"/>
          </a:xfrm>
          <a:prstGeom prst="rect">
            <a:avLst/>
          </a:prstGeom>
        </p:spPr>
      </p:pic>
      <p:pic>
        <p:nvPicPr>
          <p:cNvPr id="11" name="Picture 10" descr="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2250076"/>
            <a:ext cx="1849348" cy="1371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124075"/>
            <a:ext cx="3819525" cy="2981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6093502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 স্মৃতি ধারক </a:t>
            </a:r>
            <a:endParaRPr lang="en-US" sz="28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9011" y="6131418"/>
            <a:ext cx="3021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কম্পিঊটারের স্মৃতি ধারক</a:t>
            </a:r>
            <a:endParaRPr lang="en-US" sz="28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Up Arrow 6"/>
          <p:cNvSpPr/>
          <p:nvPr/>
        </p:nvSpPr>
        <p:spPr>
          <a:xfrm>
            <a:off x="1338262" y="4630497"/>
            <a:ext cx="647700" cy="1457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/>
          <p:cNvSpPr/>
          <p:nvPr/>
        </p:nvSpPr>
        <p:spPr>
          <a:xfrm>
            <a:off x="6252634" y="4423952"/>
            <a:ext cx="647700" cy="1457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12" grpId="0"/>
      <p:bldP spid="7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057400" y="304800"/>
            <a:ext cx="4648200" cy="1295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en-US" sz="44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wk‡ivbvg</a:t>
            </a:r>
            <a:endParaRPr lang="en-US" sz="44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8550" y="3048000"/>
            <a:ext cx="8763000" cy="1600200"/>
          </a:xfrm>
          <a:prstGeom prst="rect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89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54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¯§„</a:t>
            </a:r>
            <a:r>
              <a:rPr lang="en-US" sz="54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US" sz="54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I ¯§„</a:t>
            </a:r>
            <a:r>
              <a:rPr lang="en-US" sz="54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wZi</a:t>
            </a:r>
            <a:r>
              <a:rPr lang="en-US" sz="54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54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†f`</a:t>
            </a:r>
            <a:endParaRPr lang="en-US" sz="5400" b="1" dirty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524000"/>
            <a:ext cx="2542252" cy="28897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1" y="1295400"/>
            <a:ext cx="3429000" cy="23278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43" y="3872473"/>
            <a:ext cx="3012823" cy="30128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52" y="4572000"/>
            <a:ext cx="2362200" cy="21324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0566" y="-12447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স্মৃতি ধারক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117375"/>
            <a:ext cx="3875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কম্পিঊটারের স্মৃতি ধারক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1526458" y="547797"/>
            <a:ext cx="505748" cy="6615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7135437" y="633884"/>
            <a:ext cx="505748" cy="11187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336439"/>
            <a:ext cx="7772400" cy="830997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¯§„</a:t>
            </a:r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evS</a:t>
            </a:r>
            <a:r>
              <a:rPr lang="en-US" sz="4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?</a:t>
            </a:r>
            <a:endParaRPr lang="en-US" sz="4800" b="1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790700" y="189321"/>
            <a:ext cx="4648200" cy="1676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Kg© </a:t>
            </a:r>
            <a:r>
              <a:rPr lang="en-US" sz="4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cÎ</a:t>
            </a:r>
            <a:r>
              <a:rPr lang="en-US" sz="40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t 01</a:t>
            </a:r>
          </a:p>
          <a:p>
            <a:pPr algn="ctr"/>
            <a:r>
              <a:rPr lang="en-US" sz="40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(GKK </a:t>
            </a:r>
            <a:r>
              <a:rPr lang="en-US" sz="40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KvR</a:t>
            </a:r>
            <a:r>
              <a:rPr lang="en-US" sz="40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514782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তথ্য ধারণ </a:t>
            </a:r>
            <a:r>
              <a:rPr lang="bn-BD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 এবং প্রয়োজনে প্রয়োগ করার </a:t>
            </a:r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ক্ষমতাকে </a:t>
            </a:r>
            <a:r>
              <a:rPr lang="bn-BD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স্মৃতি </a:t>
            </a:r>
            <a:r>
              <a:rPr lang="bn-BD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  <a:r>
              <a:rPr lang="bn-BD" sz="4000" dirty="0">
                <a:solidFill>
                  <a:srgbClr val="00B050"/>
                </a:solidFill>
              </a:rPr>
              <a:t> 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4267200"/>
            <a:ext cx="2057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rgbClr val="0000FF"/>
                </a:solidFill>
              </a:rPr>
              <a:t>সমাধানঃ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5105400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64" y="457200"/>
            <a:ext cx="3402266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426" y="2920452"/>
            <a:ext cx="8534400" cy="707886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১। </a:t>
            </a:r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স্মৃতি কত প্রকার? উদাহরণ দাও </a:t>
            </a:r>
            <a:r>
              <a:rPr lang="bn-BD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।</a:t>
            </a:r>
            <a:endParaRPr lang="en-US" sz="4000" b="1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24000" y="457200"/>
            <a:ext cx="4648200" cy="1524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Kg© </a:t>
            </a:r>
            <a:r>
              <a:rPr lang="en-US" sz="40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cÎ</a:t>
            </a:r>
            <a:r>
              <a:rPr lang="en-US" sz="40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t 02</a:t>
            </a:r>
          </a:p>
          <a:p>
            <a:pPr algn="ctr"/>
            <a:r>
              <a:rPr lang="en-US" sz="40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(‡</a:t>
            </a:r>
            <a:r>
              <a:rPr lang="en-US" sz="40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Rvovq</a:t>
            </a:r>
            <a:r>
              <a:rPr lang="en-US" sz="40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KvR</a:t>
            </a:r>
            <a:r>
              <a:rPr lang="en-US" sz="40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426" y="4567590"/>
            <a:ext cx="8534400" cy="707886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২</a:t>
            </a:r>
            <a:r>
              <a:rPr lang="bn-BD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অস্থায়ী স্মৃতি কত প্রকার? উদাহরণ দাও ।</a:t>
            </a: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838200"/>
            <a:ext cx="8610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as-IN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44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১) কম্পিউটারের স্মৃতি </a:t>
            </a:r>
            <a:r>
              <a:rPr lang="as-IN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প্রকার</a:t>
            </a:r>
            <a:r>
              <a:rPr lang="as-IN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যথা</a:t>
            </a:r>
            <a:r>
              <a:rPr lang="as-IN" sz="44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bn-BD" sz="44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44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স্থায়ী স্মৃতি </a:t>
            </a:r>
            <a:endParaRPr lang="bn-BD" sz="44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 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44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অস্থায়ী স্মৃতি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463" y="3276600"/>
            <a:ext cx="861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as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36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১) কম্পিউটারের </a:t>
            </a:r>
            <a:r>
              <a:rPr lang="bn-BD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আস্থায়ী </a:t>
            </a:r>
            <a:r>
              <a:rPr lang="as-IN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স্মৃতি দুই</a:t>
            </a:r>
            <a:r>
              <a:rPr lang="bn-BD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প্রকার</a:t>
            </a:r>
            <a:r>
              <a:rPr lang="as-IN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যথা:</a:t>
            </a:r>
            <a:r>
              <a:rPr lang="bn-BD" sz="36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   	   </a:t>
            </a:r>
            <a:r>
              <a:rPr lang="as-IN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36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bn-BD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as-IN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স্মৃতি </a:t>
            </a:r>
            <a:endParaRPr lang="bn-BD" sz="36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   </a:t>
            </a:r>
            <a:r>
              <a:rPr lang="as-IN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36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সহায়ক</a:t>
            </a:r>
            <a:r>
              <a:rPr lang="as-IN" sz="36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স্মৃতি </a:t>
            </a:r>
          </a:p>
        </p:txBody>
      </p:sp>
    </p:spTree>
    <p:extLst>
      <p:ext uri="{BB962C8B-B14F-4D97-AF65-F5344CB8AC3E}">
        <p14:creationId xmlns:p14="http://schemas.microsoft.com/office/powerpoint/2010/main" val="187179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76500" y="965775"/>
            <a:ext cx="4305300" cy="70788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/>
            <a:bevelB w="114300" prst="artDeco"/>
          </a:sp3d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স্মৃতি ধারক</a:t>
            </a:r>
            <a:endParaRPr lang="en-US" sz="4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438400"/>
            <a:ext cx="2311400" cy="990600"/>
          </a:xfrm>
          <a:prstGeom prst="rect">
            <a:avLst/>
          </a:prstGeom>
        </p:spPr>
      </p:pic>
      <p:pic>
        <p:nvPicPr>
          <p:cNvPr id="9" name="Picture 8" descr="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953000"/>
            <a:ext cx="2286000" cy="1521995"/>
          </a:xfrm>
          <a:prstGeom prst="rect">
            <a:avLst/>
          </a:prstGeom>
        </p:spPr>
      </p:pic>
      <p:pic>
        <p:nvPicPr>
          <p:cNvPr id="10" name="Picture 9" descr="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4191000"/>
            <a:ext cx="2286000" cy="1695450"/>
          </a:xfrm>
          <a:prstGeom prst="rect">
            <a:avLst/>
          </a:prstGeom>
        </p:spPr>
      </p:pic>
      <p:pic>
        <p:nvPicPr>
          <p:cNvPr id="11" name="Picture 10" descr="0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581400"/>
            <a:ext cx="1562100" cy="1076324"/>
          </a:xfrm>
          <a:prstGeom prst="rect">
            <a:avLst/>
          </a:prstGeom>
        </p:spPr>
      </p:pic>
      <p:pic>
        <p:nvPicPr>
          <p:cNvPr id="12" name="Picture 11" descr="1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0" y="2667000"/>
            <a:ext cx="1600200" cy="15239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19400" y="29718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i¨vg</a:t>
            </a:r>
            <a:endParaRPr lang="en-US" sz="3200" b="1" dirty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4600" y="38862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wmwW</a:t>
            </a:r>
            <a:endParaRPr lang="en-US" sz="3200" b="1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43200" y="5562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nvW©wW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¯‹</a:t>
            </a:r>
            <a:endParaRPr lang="en-US" sz="32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0400" y="2895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d¬wc</a:t>
            </a:r>
            <a:r>
              <a:rPr lang="en-US" sz="32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wW</a:t>
            </a:r>
            <a:r>
              <a:rPr lang="en-US" sz="32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¯‹</a:t>
            </a:r>
            <a:endParaRPr lang="en-US" sz="3200" b="1" dirty="0">
              <a:solidFill>
                <a:srgbClr val="D60093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10400" y="56388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cbWªvBf</a:t>
            </a:r>
            <a:endParaRPr lang="en-US" sz="3200" b="1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4191000"/>
            <a:ext cx="5867400" cy="830997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/>
            <a:bevelB w="114300" prst="artDeco"/>
          </a:sp3d>
        </p:spPr>
        <p:txBody>
          <a:bodyPr wrap="square" rtlCol="0">
            <a:spAutoFit/>
          </a:bodyPr>
          <a:lstStyle/>
          <a:p>
            <a:r>
              <a:rPr lang="bn-BD" sz="4800" b="1" dirty="0">
                <a:latin typeface="SutonnyMJ" pitchFamily="2" charset="0"/>
                <a:cs typeface="SutonnyMJ" pitchFamily="2" charset="0"/>
              </a:rPr>
              <a:t>নিচের ছবিগুলো লক্ষ্য </a:t>
            </a:r>
            <a:r>
              <a:rPr lang="bn-BD" sz="4800" b="1" dirty="0" smtClean="0">
                <a:latin typeface="SutonnyMJ" pitchFamily="2" charset="0"/>
                <a:cs typeface="SutonnyMJ" pitchFamily="2" charset="0"/>
              </a:rPr>
              <a:t>কর ।</a:t>
            </a:r>
            <a:endParaRPr lang="bn-BD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97090" y="1600200"/>
            <a:ext cx="7708710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Kg© </a:t>
            </a:r>
            <a:r>
              <a:rPr lang="en-US" sz="66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cÎ</a:t>
            </a:r>
            <a:r>
              <a:rPr lang="en-US" sz="66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t 03   </a:t>
            </a:r>
            <a:r>
              <a:rPr lang="en-US" sz="6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(`</a:t>
            </a:r>
            <a:r>
              <a:rPr lang="en-US" sz="6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jxq</a:t>
            </a:r>
            <a:r>
              <a:rPr lang="en-US" sz="6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KvR</a:t>
            </a:r>
            <a:r>
              <a:rPr lang="en-US" sz="6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724400"/>
            <a:ext cx="7425572" cy="16826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90" y="1900412"/>
            <a:ext cx="3161731" cy="21860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88" y="287042"/>
            <a:ext cx="3751333" cy="16133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407" y="672834"/>
            <a:ext cx="4025388" cy="367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4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609600"/>
            <a:ext cx="2514600" cy="9144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সমাধান: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04197"/>
            <a:ext cx="3763939" cy="43911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0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 স্মৃতি </a:t>
            </a:r>
            <a:endParaRPr lang="bn-BD" sz="40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রম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(২) অধ‌‌ পরিবাহী স্মৃতি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(৩) চাজ কাপল স্মৃতি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(৪) পাতলা পদা স্মৃতি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(৫) চৌম্বক কোর স্মৃতি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2362200"/>
            <a:ext cx="3276600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>
                <a:solidFill>
                  <a:srgbClr val="0000FF"/>
                </a:solidFill>
              </a:rPr>
              <a:t>সহায়ক </a:t>
            </a:r>
            <a:r>
              <a:rPr lang="bn-BD" dirty="0">
                <a:solidFill>
                  <a:srgbClr val="0000FF"/>
                </a:solidFill>
              </a:rPr>
              <a:t>স্মৃতি 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(১) ফ্লপি ডিস্ক</a:t>
            </a:r>
          </a:p>
          <a:p>
            <a:pPr marL="0" indent="0">
              <a:buNone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(২) সিডি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(৩) সিডি – আর</a:t>
            </a:r>
          </a:p>
          <a:p>
            <a:pPr marL="0" indent="0">
              <a:buNone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(৪) ডিভিডি – আর</a:t>
            </a:r>
          </a:p>
          <a:p>
            <a:pPr marL="0" indent="0">
              <a:buNone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(৫) চৌম্বক টেপ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5200" dirty="0"/>
          </a:p>
        </p:txBody>
      </p:sp>
    </p:spTree>
    <p:extLst>
      <p:ext uri="{BB962C8B-B14F-4D97-AF65-F5344CB8AC3E}">
        <p14:creationId xmlns:p14="http://schemas.microsoft.com/office/powerpoint/2010/main" val="58929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769" y="1919076"/>
            <a:ext cx="7835632" cy="769441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১। কম্পিউটারের স্মৃতি কত </a:t>
            </a:r>
            <a:r>
              <a:rPr lang="en-US" sz="4400" b="1" dirty="0" err="1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bn-BD" sz="44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400" b="1" dirty="0">
              <a:solidFill>
                <a:srgbClr val="D60093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048000" y="113071"/>
            <a:ext cx="2895600" cy="1219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8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gyj¨vqb</a:t>
            </a:r>
            <a:endParaRPr lang="en-US" sz="4800" b="1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6395" y="4773543"/>
            <a:ext cx="7999406" cy="70788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২। নিচের কোনটি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cÖ</a:t>
            </a:r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ধান স্মৃতি?</a:t>
            </a:r>
            <a:endParaRPr lang="en-US" sz="4000" b="1" dirty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768" y="3047431"/>
            <a:ext cx="7835633" cy="70788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(ক) ২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(খ) ৩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(গ)</a:t>
            </a:r>
            <a:r>
              <a:rPr lang="en-US" sz="4000" b="1" dirty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৪ </a:t>
            </a:r>
            <a:r>
              <a:rPr lang="en-US" sz="40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(ঘ) ৫ </a:t>
            </a:r>
            <a:r>
              <a:rPr lang="en-US" sz="4000" b="1" dirty="0" err="1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 </a:t>
            </a:r>
            <a:endParaRPr lang="en-US" sz="4000" b="1" dirty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768" y="5638800"/>
            <a:ext cx="7988033" cy="70788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(ক) রম (খ) ফ্লপি ডিস্ক (গ)</a:t>
            </a:r>
            <a:r>
              <a:rPr lang="en-US" sz="4000" b="1" dirty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bn-BD" sz="40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সিডি (ঘ) ডিভিডি আর</a:t>
            </a:r>
            <a:endParaRPr lang="en-US" sz="4000" b="1" dirty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1785" y="3108986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achen BT" panose="02040806020206050204" pitchFamily="18" charset="0"/>
              </a:rPr>
              <a:t>√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68" y="5622330"/>
            <a:ext cx="520432" cy="702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57400" y="457200"/>
            <a:ext cx="3810000" cy="12192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8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evoxi</a:t>
            </a:r>
            <a:r>
              <a:rPr lang="en-US" sz="4800" b="1" dirty="0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0000FF"/>
                </a:solidFill>
                <a:latin typeface="SutonnyMJ" pitchFamily="2" charset="0"/>
                <a:cs typeface="SutonnyMJ" pitchFamily="2" charset="0"/>
              </a:rPr>
              <a:t>KvR</a:t>
            </a:r>
            <a:endParaRPr lang="en-US" sz="4800" b="1" dirty="0" smtClean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981201"/>
            <a:ext cx="8763000" cy="5016758"/>
          </a:xfrm>
          <a:prstGeom prst="rect">
            <a:avLst/>
          </a:prstGeom>
          <a:gradFill>
            <a:gsLst>
              <a:gs pos="0">
                <a:srgbClr val="5E9EFF">
                  <a:alpha val="14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8900000" scaled="0"/>
          </a:gra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SutonnyMJ" pitchFamily="2" charset="0"/>
                <a:cs typeface="SutonnyMJ" pitchFamily="2" charset="0"/>
              </a:rPr>
              <a:t>উদ্দিপক-১</a:t>
            </a:r>
          </a:p>
          <a:p>
            <a:endParaRPr lang="bn-BD" sz="4000" b="1" dirty="0" smtClean="0">
              <a:solidFill>
                <a:srgbClr val="D60093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bn-BD" sz="40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হাসান ও মতিন দুই বন্ধু, এদের কথোপকথন নিম্নরূপ:</a:t>
            </a:r>
          </a:p>
          <a:p>
            <a:r>
              <a:rPr lang="bn-BD" sz="40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হাসান- আজকে আমার কম্পিউটারের র‍্যাম বাড়লাম ।</a:t>
            </a:r>
          </a:p>
          <a:p>
            <a:r>
              <a:rPr lang="bn-BD" sz="40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মতিন- আগে এতে কত র‍্যাম ছিল?</a:t>
            </a:r>
          </a:p>
          <a:p>
            <a:r>
              <a:rPr lang="bn-BD" sz="40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হাসান- </a:t>
            </a:r>
            <a:r>
              <a:rPr lang="bn-BD" sz="4000" b="1" dirty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আগে এতে </a:t>
            </a:r>
            <a:r>
              <a:rPr lang="bn-BD" sz="4000" b="1" dirty="0" smtClean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২৫৬ এম.বি. রম </a:t>
            </a:r>
            <a:r>
              <a:rPr lang="bn-BD" sz="4000" b="1" dirty="0">
                <a:solidFill>
                  <a:srgbClr val="D60093"/>
                </a:solidFill>
                <a:latin typeface="SutonnyMJ" pitchFamily="2" charset="0"/>
                <a:cs typeface="SutonnyMJ" pitchFamily="2" charset="0"/>
              </a:rPr>
              <a:t>ছিল?</a:t>
            </a:r>
          </a:p>
          <a:p>
            <a:endParaRPr lang="bn-BD" sz="4000" b="1" dirty="0" smtClean="0">
              <a:solidFill>
                <a:srgbClr val="D60093"/>
              </a:solidFill>
              <a:latin typeface="SutonnyMJ" pitchFamily="2" charset="0"/>
              <a:cs typeface="SutonnyMJ" pitchFamily="2" charset="0"/>
            </a:endParaRPr>
          </a:p>
          <a:p>
            <a:endParaRPr lang="en-US" sz="4000" b="1" dirty="0">
              <a:solidFill>
                <a:srgbClr val="D60093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2762" y="7031606"/>
            <a:ext cx="9166761" cy="707886"/>
          </a:xfrm>
          <a:prstGeom prst="rect">
            <a:avLst/>
          </a:prstGeom>
          <a:gradFill>
            <a:gsLst>
              <a:gs pos="0">
                <a:srgbClr val="5E9EFF">
                  <a:alpha val="14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8900000" scaled="0"/>
          </a:gradFill>
        </p:spPr>
        <p:txBody>
          <a:bodyPr wrap="square" rtlCol="0">
            <a:spAutoFit/>
          </a:bodyPr>
          <a:lstStyle/>
          <a:p>
            <a:endParaRPr lang="en-US" sz="4000" b="1" dirty="0">
              <a:solidFill>
                <a:srgbClr val="D60093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512325"/>
            <a:ext cx="8458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n-BD" sz="4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dirty="0"/>
          </a:p>
        </p:txBody>
      </p:sp>
      <p:sp>
        <p:nvSpPr>
          <p:cNvPr id="4" name="Horizontal Scroll 3"/>
          <p:cNvSpPr/>
          <p:nvPr/>
        </p:nvSpPr>
        <p:spPr>
          <a:xfrm>
            <a:off x="522027" y="228600"/>
            <a:ext cx="4185313" cy="914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dirty="0"/>
              <a:t>(ক) র‍্যাম কি লেখ?</a:t>
            </a:r>
          </a:p>
        </p:txBody>
      </p:sp>
      <p:sp>
        <p:nvSpPr>
          <p:cNvPr id="5" name="Horizontal Scroll 4"/>
          <p:cNvSpPr/>
          <p:nvPr/>
        </p:nvSpPr>
        <p:spPr>
          <a:xfrm>
            <a:off x="478240" y="1143000"/>
            <a:ext cx="8513360" cy="1676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dirty="0"/>
              <a:t>(খ) কম্পিউটারের সহায়ক দুটি স্মৃতির নাম লেখ ।</a:t>
            </a:r>
          </a:p>
        </p:txBody>
      </p:sp>
      <p:sp>
        <p:nvSpPr>
          <p:cNvPr id="6" name="Vertical Scroll 5"/>
          <p:cNvSpPr/>
          <p:nvPr/>
        </p:nvSpPr>
        <p:spPr>
          <a:xfrm>
            <a:off x="478240" y="3047431"/>
            <a:ext cx="8208560" cy="137273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dirty="0"/>
              <a:t>(গ) র‍্যাম ও রম এর ৩টি পার্থক্য লেখ </a:t>
            </a:r>
            <a:r>
              <a:rPr lang="bn-BD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7" name="Horizontal Scroll 6"/>
          <p:cNvSpPr/>
          <p:nvPr/>
        </p:nvSpPr>
        <p:spPr>
          <a:xfrm>
            <a:off x="540224" y="4912982"/>
            <a:ext cx="6781800" cy="83763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000" dirty="0" smtClean="0"/>
              <a:t>(ঘ) র‍্যাম ক্যাশ এর বর্ণনা কর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6589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762000"/>
            <a:ext cx="4800600" cy="1015663"/>
          </a:xfrm>
          <a:prstGeom prst="rect">
            <a:avLst/>
          </a:prstGeo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18900000" scaled="0"/>
          </a:gradFill>
          <a:scene3d>
            <a:camera prst="orthographicFront"/>
            <a:lightRig rig="threePt" dir="t"/>
          </a:scene3d>
          <a:sp3d>
            <a:bevelT w="165100" prst="coolSlant"/>
            <a:bevelB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mKj‡K</a:t>
            </a:r>
            <a:r>
              <a:rPr lang="en-US" sz="6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6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US" sz="6000" b="1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133600"/>
            <a:ext cx="6096000" cy="4114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445</Words>
  <Application>Microsoft Office PowerPoint</Application>
  <PresentationFormat>On-screen Show (4:3)</PresentationFormat>
  <Paragraphs>91</Paragraphs>
  <Slides>20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Aachen BT</vt:lpstr>
      <vt:lpstr>Arial</vt:lpstr>
      <vt:lpstr>Calibri</vt:lpstr>
      <vt:lpstr>NikoshBAN</vt:lpstr>
      <vt:lpstr>SutonnyMJ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সমাধান: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smdp</dc:creator>
  <cp:lastModifiedBy>DOEL</cp:lastModifiedBy>
  <cp:revision>161</cp:revision>
  <dcterms:created xsi:type="dcterms:W3CDTF">2006-08-16T00:00:00Z</dcterms:created>
  <dcterms:modified xsi:type="dcterms:W3CDTF">2014-01-23T08:36:11Z</dcterms:modified>
</cp:coreProperties>
</file>